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31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340" r:id="rId18"/>
    <p:sldId id="341" r:id="rId19"/>
    <p:sldId id="342" r:id="rId20"/>
    <p:sldId id="312" r:id="rId21"/>
    <p:sldId id="318" r:id="rId22"/>
    <p:sldId id="319" r:id="rId23"/>
    <p:sldId id="320" r:id="rId24"/>
    <p:sldId id="338" r:id="rId25"/>
    <p:sldId id="339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1" r:id="rId36"/>
    <p:sldId id="330" r:id="rId37"/>
    <p:sldId id="332" r:id="rId38"/>
    <p:sldId id="333" r:id="rId39"/>
    <p:sldId id="334" r:id="rId40"/>
    <p:sldId id="335" r:id="rId41"/>
    <p:sldId id="336" r:id="rId42"/>
    <p:sldId id="337" r:id="rId43"/>
    <p:sldId id="275" r:id="rId44"/>
    <p:sldId id="276" r:id="rId45"/>
    <p:sldId id="277" r:id="rId46"/>
    <p:sldId id="278" r:id="rId47"/>
    <p:sldId id="279" r:id="rId48"/>
    <p:sldId id="280" r:id="rId49"/>
    <p:sldId id="313" r:id="rId50"/>
    <p:sldId id="281" r:id="rId51"/>
    <p:sldId id="282" r:id="rId52"/>
    <p:sldId id="283" r:id="rId53"/>
    <p:sldId id="284" r:id="rId54"/>
    <p:sldId id="285" r:id="rId55"/>
    <p:sldId id="287" r:id="rId56"/>
    <p:sldId id="315" r:id="rId57"/>
    <p:sldId id="304" r:id="rId58"/>
    <p:sldId id="305" r:id="rId59"/>
    <p:sldId id="306" r:id="rId60"/>
    <p:sldId id="308" r:id="rId61"/>
    <p:sldId id="309" r:id="rId62"/>
    <p:sldId id="310" r:id="rId63"/>
    <p:sldId id="311" r:id="rId64"/>
  </p:sldIdLst>
  <p:sldSz cx="9144000" cy="6858000" type="screen4x3"/>
  <p:notesSz cx="6858000" cy="9144000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9F23F75-70DA-446F-A406-AD85E857B362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55F8017-5819-48E7-A9B3-DE1BEB44E8C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3F75-70DA-446F-A406-AD85E857B362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8017-5819-48E7-A9B3-DE1BEB44E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3F75-70DA-446F-A406-AD85E857B362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8017-5819-48E7-A9B3-DE1BEB44E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F23F75-70DA-446F-A406-AD85E857B362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55F8017-5819-48E7-A9B3-DE1BEB44E8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9F23F75-70DA-446F-A406-AD85E857B362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55F8017-5819-48E7-A9B3-DE1BEB44E8C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3F75-70DA-446F-A406-AD85E857B362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8017-5819-48E7-A9B3-DE1BEB44E8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3F75-70DA-446F-A406-AD85E857B362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8017-5819-48E7-A9B3-DE1BEB44E8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F23F75-70DA-446F-A406-AD85E857B362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5F8017-5819-48E7-A9B3-DE1BEB44E8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3F75-70DA-446F-A406-AD85E857B362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8017-5819-48E7-A9B3-DE1BEB44E8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F23F75-70DA-446F-A406-AD85E857B362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55F8017-5819-48E7-A9B3-DE1BEB44E8C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F23F75-70DA-446F-A406-AD85E857B362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5F8017-5819-48E7-A9B3-DE1BEB44E8C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5/18/2019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Family Practice Common Dermatology Referrals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Ryan T Rogers, MD, FAAD, FACMS</a:t>
            </a:r>
          </a:p>
          <a:p>
            <a:r>
              <a:rPr lang="en-US" dirty="0"/>
              <a:t>Padre Dermatology PLLC</a:t>
            </a:r>
          </a:p>
          <a:p>
            <a:r>
              <a:rPr lang="en-US" dirty="0"/>
              <a:t>Corpus Christi, TX</a:t>
            </a:r>
          </a:p>
        </p:txBody>
      </p:sp>
    </p:spTree>
    <p:extLst>
      <p:ext uri="{BB962C8B-B14F-4D97-AF65-F5344CB8AC3E}">
        <p14:creationId xmlns:p14="http://schemas.microsoft.com/office/powerpoint/2010/main" val="160577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Atopic Dermatitis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Eczematous Conditions</a:t>
            </a:r>
          </a:p>
          <a:p>
            <a:pPr lvl="1"/>
            <a:r>
              <a:rPr lang="en-US" dirty="0"/>
              <a:t>Disseminated Eczema “</a:t>
            </a:r>
            <a:r>
              <a:rPr lang="en-US" dirty="0" err="1"/>
              <a:t>ID”reaction</a:t>
            </a:r>
            <a:r>
              <a:rPr lang="en-US" dirty="0"/>
              <a:t>/</a:t>
            </a:r>
            <a:r>
              <a:rPr lang="en-US" dirty="0" err="1"/>
              <a:t>autosensitization</a:t>
            </a:r>
            <a:r>
              <a:rPr lang="en-US" dirty="0"/>
              <a:t>  dermatitis</a:t>
            </a:r>
          </a:p>
          <a:p>
            <a:pPr lvl="1"/>
            <a:r>
              <a:rPr lang="en-US" dirty="0" err="1"/>
              <a:t>Pompholyx</a:t>
            </a:r>
            <a:r>
              <a:rPr lang="en-US" dirty="0"/>
              <a:t>/ </a:t>
            </a:r>
            <a:r>
              <a:rPr lang="en-US" dirty="0" err="1"/>
              <a:t>Dyshidrotic</a:t>
            </a:r>
            <a:r>
              <a:rPr lang="en-US" dirty="0"/>
              <a:t> Eczema</a:t>
            </a:r>
          </a:p>
          <a:p>
            <a:pPr lvl="1"/>
            <a:r>
              <a:rPr lang="en-US" dirty="0" err="1"/>
              <a:t>Asteatotic</a:t>
            </a:r>
            <a:r>
              <a:rPr lang="en-US" dirty="0"/>
              <a:t> Eczema</a:t>
            </a:r>
          </a:p>
          <a:p>
            <a:pPr lvl="1"/>
            <a:r>
              <a:rPr lang="en-US" dirty="0"/>
              <a:t>Nummular Eczema</a:t>
            </a:r>
          </a:p>
          <a:p>
            <a:endParaRPr lang="en-US" dirty="0" err="1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2133600"/>
            <a:ext cx="4169261" cy="3128931"/>
          </a:xfrm>
        </p:spPr>
      </p:pic>
    </p:spTree>
    <p:extLst>
      <p:ext uri="{BB962C8B-B14F-4D97-AF65-F5344CB8AC3E}">
        <p14:creationId xmlns:p14="http://schemas.microsoft.com/office/powerpoint/2010/main" val="186552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Atopic Dermatitis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3700"/>
            <a:ext cx="3657600" cy="27432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971800"/>
            <a:ext cx="3943350" cy="26289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err="1"/>
              <a:t>Dyshidrotic</a:t>
            </a:r>
            <a:r>
              <a:rPr lang="en-US" dirty="0"/>
              <a:t> Eczema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Nummular Eczema</a:t>
            </a:r>
          </a:p>
        </p:txBody>
      </p:sp>
    </p:spTree>
    <p:extLst>
      <p:ext uri="{BB962C8B-B14F-4D97-AF65-F5344CB8AC3E}">
        <p14:creationId xmlns:p14="http://schemas.microsoft.com/office/powerpoint/2010/main" val="123195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Atopic Dermatitis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Disrupted Epidermal Barrier</a:t>
            </a:r>
          </a:p>
          <a:p>
            <a:r>
              <a:rPr lang="en-US" dirty="0"/>
              <a:t>Highly susceptible to environmental factors such as irritants, allergens and microbes</a:t>
            </a:r>
          </a:p>
          <a:p>
            <a:r>
              <a:rPr lang="en-US" dirty="0"/>
              <a:t>Primes the immune system and sets up a systemic Th2 environment (later resulting in asthma upon exposure to inhaled allergens)</a:t>
            </a:r>
          </a:p>
          <a:p>
            <a:r>
              <a:rPr lang="en-US" dirty="0"/>
              <a:t>In </a:t>
            </a:r>
            <a:r>
              <a:rPr lang="en-US" dirty="0" err="1"/>
              <a:t>filaggrin</a:t>
            </a:r>
            <a:r>
              <a:rPr lang="en-US" dirty="0"/>
              <a:t>-deficient individuals, the abnormal epidermal barrier may lead to </a:t>
            </a:r>
            <a:r>
              <a:rPr lang="en-US" dirty="0" err="1"/>
              <a:t>epicutaneous</a:t>
            </a:r>
            <a:r>
              <a:rPr lang="en-US" dirty="0"/>
              <a:t> sensitization</a:t>
            </a:r>
          </a:p>
          <a:p>
            <a:r>
              <a:rPr lang="en-US" dirty="0"/>
              <a:t>‘atopic march’ - asthma and allergic rhinitis often develop sequentially during childhood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30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Atopic Dermatitis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Infection</a:t>
            </a:r>
          </a:p>
          <a:p>
            <a:r>
              <a:rPr lang="en-US" dirty="0"/>
              <a:t>More prone to cutaneous infections	</a:t>
            </a:r>
          </a:p>
          <a:p>
            <a:r>
              <a:rPr lang="en-US" dirty="0"/>
              <a:t>Bacterial may worsen the condition </a:t>
            </a:r>
            <a:r>
              <a:rPr lang="en-US" dirty="0" err="1"/>
              <a:t>ie</a:t>
            </a:r>
            <a:r>
              <a:rPr lang="en-US" dirty="0"/>
              <a:t>: Staph</a:t>
            </a:r>
          </a:p>
          <a:p>
            <a:r>
              <a:rPr lang="en-US" dirty="0"/>
              <a:t>More susceptible to viral infections – warts, </a:t>
            </a:r>
            <a:r>
              <a:rPr lang="en-US" dirty="0" err="1"/>
              <a:t>molluscum</a:t>
            </a:r>
            <a:r>
              <a:rPr lang="en-US" dirty="0"/>
              <a:t>, widespread HSV (eczema </a:t>
            </a:r>
            <a:r>
              <a:rPr lang="en-US" dirty="0" err="1"/>
              <a:t>herpeticum</a:t>
            </a:r>
            <a:r>
              <a:rPr lang="en-US" dirty="0"/>
              <a:t>)</a:t>
            </a:r>
          </a:p>
          <a:p>
            <a:r>
              <a:rPr lang="en-US" dirty="0"/>
              <a:t>Edema</a:t>
            </a:r>
          </a:p>
          <a:p>
            <a:r>
              <a:rPr lang="en-US" dirty="0" err="1"/>
              <a:t>Erythroderma</a:t>
            </a:r>
            <a:endParaRPr lang="en-US" dirty="0"/>
          </a:p>
          <a:p>
            <a:pPr lvl="1"/>
            <a:r>
              <a:rPr lang="en-US" dirty="0"/>
              <a:t>Inability to maintain body temperature</a:t>
            </a:r>
          </a:p>
          <a:p>
            <a:pPr lvl="1"/>
            <a:r>
              <a:rPr lang="en-US" dirty="0"/>
              <a:t>High-output cardiac failure (rare)</a:t>
            </a:r>
          </a:p>
          <a:p>
            <a:r>
              <a:rPr lang="en-US" dirty="0"/>
              <a:t>Complications of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94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Atopic Dermatitis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Treatment </a:t>
            </a:r>
          </a:p>
          <a:p>
            <a:pPr lvl="1"/>
            <a:r>
              <a:rPr lang="en-US" dirty="0"/>
              <a:t>Mainstay of treatment involves bleach baths, topical steroids, and frequent use of moisturizers </a:t>
            </a:r>
          </a:p>
          <a:p>
            <a:pPr lvl="1"/>
            <a:r>
              <a:rPr lang="en-US" dirty="0"/>
              <a:t>Bleach bath ¼ cup of bleach in a full bath tub, for small babies 1-2 tablespoons of bleach in the </a:t>
            </a:r>
            <a:r>
              <a:rPr lang="en-US" dirty="0" err="1"/>
              <a:t>childs</a:t>
            </a:r>
            <a:r>
              <a:rPr lang="en-US" dirty="0"/>
              <a:t> bath water 2-4 times weekly during a flare</a:t>
            </a:r>
          </a:p>
          <a:p>
            <a:pPr lvl="1"/>
            <a:r>
              <a:rPr lang="en-US" dirty="0" err="1"/>
              <a:t>Dupixent</a:t>
            </a:r>
            <a:r>
              <a:rPr lang="en-US" dirty="0"/>
              <a:t> is a new therapy that is life changing for some with sever chronic AD</a:t>
            </a:r>
          </a:p>
        </p:txBody>
      </p:sp>
    </p:spTree>
    <p:extLst>
      <p:ext uri="{BB962C8B-B14F-4D97-AF65-F5344CB8AC3E}">
        <p14:creationId xmlns:p14="http://schemas.microsoft.com/office/powerpoint/2010/main" val="2499877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Atopic Dermatitis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Treatment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  <a:p>
            <a:r>
              <a:rPr lang="en-US" dirty="0"/>
              <a:t>Face – </a:t>
            </a:r>
            <a:r>
              <a:rPr lang="en-US" dirty="0" err="1"/>
              <a:t>Desonide</a:t>
            </a:r>
            <a:r>
              <a:rPr lang="en-US" dirty="0"/>
              <a:t> 0.05% ointment applied topically two times daily for 10-14 days</a:t>
            </a:r>
          </a:p>
          <a:p>
            <a:r>
              <a:rPr lang="en-US" dirty="0"/>
              <a:t>Body – Small children &lt; 2 topical hydrocortisone 2.5% ointment in a 454 gram jar is best – a liberal amount can be applied two times daily for 10-14 days, works best if applied immediately after bathing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6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Atopic Dermatitis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 </a:t>
            </a:r>
            <a:r>
              <a:rPr lang="en-US" dirty="0" err="1"/>
              <a:t>Cont</a:t>
            </a:r>
            <a:endParaRPr lang="en-US" dirty="0"/>
          </a:p>
          <a:p>
            <a:r>
              <a:rPr lang="en-US" dirty="0"/>
              <a:t>Body – larger children and adults – triamcinolone 0.1% ointment in a 454 gram jar a liberal amount can be applied two times daily for 10-14 days, works best if applied immediately after bathing</a:t>
            </a:r>
          </a:p>
          <a:p>
            <a:r>
              <a:rPr lang="en-US" dirty="0"/>
              <a:t>Hand and Feet – for hand and feet eczema you can use </a:t>
            </a:r>
            <a:r>
              <a:rPr lang="en-US" dirty="0" err="1"/>
              <a:t>clobetasol</a:t>
            </a:r>
            <a:r>
              <a:rPr lang="en-US" dirty="0"/>
              <a:t> 0.05% ointment quantity 60 grams, apply a liberal amount 2 times daily for 10-14 days.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72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Lichen Simplex </a:t>
            </a:r>
            <a:r>
              <a:rPr lang="en-US" dirty="0" err="1"/>
              <a:t>Chronicus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6743a4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" b="2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1736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Lichen Simplex </a:t>
            </a:r>
            <a:r>
              <a:rPr lang="en-US" dirty="0" err="1"/>
              <a:t>Chronicus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Thick red plaques from chronic itching</a:t>
            </a:r>
          </a:p>
          <a:p>
            <a:r>
              <a:rPr lang="en-US" dirty="0" err="1"/>
              <a:t>Intralesional</a:t>
            </a:r>
            <a:r>
              <a:rPr lang="en-US" dirty="0"/>
              <a:t> </a:t>
            </a:r>
            <a:r>
              <a:rPr lang="en-US" dirty="0" err="1"/>
              <a:t>kenalog</a:t>
            </a:r>
            <a:r>
              <a:rPr lang="en-US" dirty="0"/>
              <a:t> 20mg/cc mixed with plain </a:t>
            </a:r>
            <a:r>
              <a:rPr lang="en-US" dirty="0" err="1"/>
              <a:t>lidocaine</a:t>
            </a:r>
            <a:endParaRPr lang="en-US" dirty="0"/>
          </a:p>
          <a:p>
            <a:r>
              <a:rPr lang="en-US" dirty="0" err="1"/>
              <a:t>Clobetasol</a:t>
            </a:r>
            <a:r>
              <a:rPr lang="en-US" dirty="0"/>
              <a:t> 0.05% ointment with saran wrap occlusion method for 10-14 days</a:t>
            </a:r>
          </a:p>
        </p:txBody>
      </p:sp>
    </p:spTree>
    <p:extLst>
      <p:ext uri="{BB962C8B-B14F-4D97-AF65-F5344CB8AC3E}">
        <p14:creationId xmlns:p14="http://schemas.microsoft.com/office/powerpoint/2010/main" val="3529185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Saran Wrap Occlusion Method</a:t>
            </a:r>
          </a:p>
        </p:txBody>
      </p:sp>
      <p:pic>
        <p:nvPicPr>
          <p:cNvPr id="7" name="Content Placeholder 6" descr="AdobeStock_46748838-copy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3" r="12503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Just like it sounds</a:t>
            </a:r>
          </a:p>
          <a:p>
            <a:r>
              <a:rPr lang="en-US" dirty="0"/>
              <a:t>Once daily after bathing smear steroid ointment all over affected area and wrap with saran wrap and leave covered for an hour</a:t>
            </a:r>
          </a:p>
        </p:txBody>
      </p:sp>
    </p:spTree>
    <p:extLst>
      <p:ext uri="{BB962C8B-B14F-4D97-AF65-F5344CB8AC3E}">
        <p14:creationId xmlns:p14="http://schemas.microsoft.com/office/powerpoint/2010/main" val="185616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Identification and treatment of various forms of common dermatology problems</a:t>
            </a:r>
          </a:p>
          <a:p>
            <a:pPr lvl="0"/>
            <a:r>
              <a:rPr lang="en-US" dirty="0"/>
              <a:t>Discuss various treatment approaches for Female Hormonal Acne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83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29" y="3048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77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Sebborheic</a:t>
            </a:r>
            <a:r>
              <a:rPr lang="en-US" dirty="0"/>
              <a:t> Dermatitis </a:t>
            </a:r>
          </a:p>
        </p:txBody>
      </p:sp>
      <p:pic>
        <p:nvPicPr>
          <p:cNvPr id="4" name="Content Placeholder 3" descr="seborrheic-dermatitis-seborrheic-dermatitis-around-nose-treatment-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9" r="19929"/>
          <a:stretch>
            <a:fillRect/>
          </a:stretch>
        </p:blipFill>
        <p:spPr/>
      </p:pic>
      <p:pic>
        <p:nvPicPr>
          <p:cNvPr id="6" name="Content Placeholder 5" descr="252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5" r="233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3696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Seborrheic</a:t>
            </a:r>
            <a:r>
              <a:rPr lang="en-US" dirty="0"/>
              <a:t> Dermatitis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Facial</a:t>
            </a:r>
          </a:p>
          <a:p>
            <a:pPr lvl="1"/>
            <a:r>
              <a:rPr lang="en-US" dirty="0"/>
              <a:t>Hydrocortisone 2.5% cream bid X 7-10 days for flares</a:t>
            </a:r>
          </a:p>
          <a:p>
            <a:pPr lvl="1"/>
            <a:r>
              <a:rPr lang="en-US" dirty="0"/>
              <a:t>Ketoconazole 2% cream daily for prevention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Scalp</a:t>
            </a:r>
          </a:p>
          <a:p>
            <a:pPr lvl="1"/>
            <a:r>
              <a:rPr lang="en-US" dirty="0" err="1"/>
              <a:t>Nizoral</a:t>
            </a:r>
            <a:r>
              <a:rPr lang="en-US" dirty="0"/>
              <a:t> Shampoo</a:t>
            </a:r>
          </a:p>
          <a:p>
            <a:pPr lvl="1"/>
            <a:r>
              <a:rPr lang="en-US" dirty="0"/>
              <a:t>Ketoconazole 2% shampoo</a:t>
            </a:r>
          </a:p>
          <a:p>
            <a:pPr lvl="1"/>
            <a:r>
              <a:rPr lang="en-US" dirty="0" err="1"/>
              <a:t>Dermasmooth</a:t>
            </a:r>
            <a:r>
              <a:rPr lang="en-US" dirty="0"/>
              <a:t> Scalp oil nightly with a shower cap X 7-10 days </a:t>
            </a:r>
          </a:p>
          <a:p>
            <a:pPr lvl="1"/>
            <a:r>
              <a:rPr lang="en-US" dirty="0" err="1"/>
              <a:t>Clobetasol</a:t>
            </a:r>
            <a:r>
              <a:rPr lang="en-US" dirty="0"/>
              <a:t> 0.05% foam bid X 7-10 days for flares</a:t>
            </a:r>
          </a:p>
        </p:txBody>
      </p:sp>
    </p:spTree>
    <p:extLst>
      <p:ext uri="{BB962C8B-B14F-4D97-AF65-F5344CB8AC3E}">
        <p14:creationId xmlns:p14="http://schemas.microsoft.com/office/powerpoint/2010/main" val="4185442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Seborrheic</a:t>
            </a:r>
            <a:r>
              <a:rPr lang="en-US" dirty="0"/>
              <a:t> Dermatitis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Other Considerations</a:t>
            </a:r>
          </a:p>
          <a:p>
            <a:r>
              <a:rPr lang="en-US" dirty="0"/>
              <a:t>Eyelids involved think atopic dermatitis, contact dermatitis  </a:t>
            </a:r>
          </a:p>
          <a:p>
            <a:r>
              <a:rPr lang="en-US" dirty="0"/>
              <a:t>Thick Scalp plaques on the occipital and parietal scalp think psoriasis if not responding to traditional treatment</a:t>
            </a:r>
          </a:p>
        </p:txBody>
      </p:sp>
    </p:spTree>
    <p:extLst>
      <p:ext uri="{BB962C8B-B14F-4D97-AF65-F5344CB8AC3E}">
        <p14:creationId xmlns:p14="http://schemas.microsoft.com/office/powerpoint/2010/main" val="3667194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Perioral/Ocular Dermatitis</a:t>
            </a:r>
          </a:p>
        </p:txBody>
      </p:sp>
      <p:pic>
        <p:nvPicPr>
          <p:cNvPr id="6" name="Content Placeholder 5" descr="pod2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4" r="19984"/>
          <a:stretch>
            <a:fillRect/>
          </a:stretch>
        </p:blipFill>
        <p:spPr/>
      </p:pic>
      <p:pic>
        <p:nvPicPr>
          <p:cNvPr id="7" name="Content Placeholder 6" descr="periocular-dermatitis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4" r="199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2862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Perioral/</a:t>
            </a:r>
            <a:r>
              <a:rPr lang="en-US" dirty="0" err="1"/>
              <a:t>Periocular</a:t>
            </a:r>
            <a:r>
              <a:rPr lang="en-US" dirty="0"/>
              <a:t> </a:t>
            </a:r>
            <a:r>
              <a:rPr lang="en-US" dirty="0" err="1"/>
              <a:t>Dermatits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Collections of red papules around the mouth or the eyes</a:t>
            </a:r>
          </a:p>
          <a:p>
            <a:r>
              <a:rPr lang="en-US" dirty="0"/>
              <a:t>Usually brought on by use of topical steroids on the face </a:t>
            </a:r>
          </a:p>
          <a:p>
            <a:r>
              <a:rPr lang="en-US" dirty="0"/>
              <a:t>Also caused by make ups, moisturizers, irritants of the face</a:t>
            </a:r>
          </a:p>
          <a:p>
            <a:pPr lvl="1"/>
            <a:r>
              <a:rPr lang="en-US" dirty="0"/>
              <a:t>Treatment</a:t>
            </a:r>
          </a:p>
          <a:p>
            <a:pPr lvl="1"/>
            <a:r>
              <a:rPr lang="en-US" dirty="0"/>
              <a:t>Stop all </a:t>
            </a:r>
            <a:r>
              <a:rPr lang="en-US" dirty="0" err="1"/>
              <a:t>topicals</a:t>
            </a:r>
            <a:r>
              <a:rPr lang="en-US" dirty="0"/>
              <a:t> on the face</a:t>
            </a:r>
          </a:p>
          <a:p>
            <a:pPr lvl="1"/>
            <a:r>
              <a:rPr lang="en-US" dirty="0"/>
              <a:t>Start Sodium </a:t>
            </a:r>
            <a:r>
              <a:rPr lang="en-US" dirty="0" err="1"/>
              <a:t>Sulfacetamide</a:t>
            </a:r>
            <a:r>
              <a:rPr lang="en-US" dirty="0"/>
              <a:t> cream bid and oral doxycycline 50mg bid X 21 days</a:t>
            </a:r>
          </a:p>
        </p:txBody>
      </p:sp>
    </p:spTree>
    <p:extLst>
      <p:ext uri="{BB962C8B-B14F-4D97-AF65-F5344CB8AC3E}">
        <p14:creationId xmlns:p14="http://schemas.microsoft.com/office/powerpoint/2010/main" val="456189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Pruritus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Im</a:t>
            </a:r>
            <a:r>
              <a:rPr lang="en-US" dirty="0"/>
              <a:t> itching” </a:t>
            </a:r>
          </a:p>
          <a:p>
            <a:r>
              <a:rPr lang="en-US" dirty="0"/>
              <a:t>Lots of reasons to itch, first step, look for a rash. </a:t>
            </a:r>
          </a:p>
          <a:p>
            <a:r>
              <a:rPr lang="en-US" dirty="0"/>
              <a:t>If no rash besides excoriations move into systemic reasons for itching</a:t>
            </a:r>
          </a:p>
          <a:p>
            <a:r>
              <a:rPr lang="en-US" dirty="0"/>
              <a:t>Basic Workup for a itching</a:t>
            </a:r>
          </a:p>
          <a:p>
            <a:pPr lvl="1"/>
            <a:r>
              <a:rPr lang="en-US" dirty="0"/>
              <a:t>CBC, Ferritin, TSH, CMP, Bilirubin, CXR, </a:t>
            </a:r>
          </a:p>
          <a:p>
            <a:pPr lvl="1"/>
            <a:r>
              <a:rPr lang="en-US" dirty="0"/>
              <a:t>Extended workup Hepatitis B,C, HIV, SPEP </a:t>
            </a:r>
          </a:p>
          <a:p>
            <a:pPr lvl="1"/>
            <a:r>
              <a:rPr lang="en-US" dirty="0"/>
              <a:t>If anything stands out treat accordingly, if nothing does and itching persists consider referral to dermatology </a:t>
            </a:r>
          </a:p>
          <a:p>
            <a:r>
              <a:rPr lang="en-US" dirty="0"/>
              <a:t>Common Drug Culprits</a:t>
            </a:r>
          </a:p>
          <a:p>
            <a:pPr lvl="1"/>
            <a:r>
              <a:rPr lang="en-US" dirty="0"/>
              <a:t>Statins, Calcium Channel Blockers, HCTZ, ACE </a:t>
            </a:r>
            <a:r>
              <a:rPr lang="en-US" dirty="0" err="1"/>
              <a:t>Inh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15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Pruritus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Elderly itching, dry skin</a:t>
            </a:r>
          </a:p>
          <a:p>
            <a:pPr lvl="1"/>
            <a:r>
              <a:rPr lang="en-US" dirty="0"/>
              <a:t>Sun damaged skin, lower legs skin, body in general starts to itch with age</a:t>
            </a:r>
          </a:p>
          <a:p>
            <a:pPr lvl="1"/>
            <a:r>
              <a:rPr lang="en-US" dirty="0"/>
              <a:t>Check med list for statins and calcium channel blockers</a:t>
            </a:r>
          </a:p>
          <a:p>
            <a:pPr lvl="1"/>
            <a:r>
              <a:rPr lang="en-US" dirty="0"/>
              <a:t>Skin makes less </a:t>
            </a:r>
            <a:r>
              <a:rPr lang="en-US" dirty="0" err="1"/>
              <a:t>ceramides</a:t>
            </a:r>
            <a:r>
              <a:rPr lang="en-US" dirty="0"/>
              <a:t> in older age</a:t>
            </a:r>
          </a:p>
          <a:p>
            <a:r>
              <a:rPr lang="en-US" dirty="0"/>
              <a:t>Treatment suggestions</a:t>
            </a:r>
          </a:p>
          <a:p>
            <a:pPr lvl="1"/>
            <a:r>
              <a:rPr lang="en-US" dirty="0"/>
              <a:t>Switch to Dove sensitive skin soap</a:t>
            </a:r>
          </a:p>
          <a:p>
            <a:pPr lvl="1"/>
            <a:r>
              <a:rPr lang="en-US" dirty="0"/>
              <a:t>Have patients mix pound jar of Hydrocortisone 2.5% cream with a pound jar of </a:t>
            </a:r>
            <a:r>
              <a:rPr lang="en-US" dirty="0" err="1"/>
              <a:t>Cerave</a:t>
            </a:r>
            <a:r>
              <a:rPr lang="en-US" dirty="0"/>
              <a:t> with </a:t>
            </a:r>
            <a:r>
              <a:rPr lang="en-US" dirty="0" err="1"/>
              <a:t>Ceramides</a:t>
            </a:r>
            <a:r>
              <a:rPr lang="en-US" dirty="0"/>
              <a:t> and use liberally bid when itching and </a:t>
            </a:r>
            <a:r>
              <a:rPr lang="en-US" dirty="0" err="1"/>
              <a:t>Cerave</a:t>
            </a:r>
            <a:r>
              <a:rPr lang="en-US" dirty="0"/>
              <a:t> with </a:t>
            </a:r>
            <a:r>
              <a:rPr lang="en-US" dirty="0" err="1"/>
              <a:t>Cermides</a:t>
            </a:r>
            <a:r>
              <a:rPr lang="en-US" dirty="0"/>
              <a:t> alone for prevention, also consider </a:t>
            </a:r>
            <a:r>
              <a:rPr lang="en-US" dirty="0" err="1"/>
              <a:t>Sarna</a:t>
            </a:r>
            <a:r>
              <a:rPr lang="en-US" dirty="0"/>
              <a:t> and hydrocortisone mix for severe itching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07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Intertrigo</a:t>
            </a:r>
            <a:endParaRPr lang="en-US" dirty="0"/>
          </a:p>
        </p:txBody>
      </p:sp>
      <p:pic>
        <p:nvPicPr>
          <p:cNvPr id="6" name="Content Placeholder 5" descr="sn00016-intertrigo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1" r="27521"/>
          <a:stretch>
            <a:fillRect/>
          </a:stretch>
        </p:blipFill>
        <p:spPr/>
      </p:pic>
      <p:pic>
        <p:nvPicPr>
          <p:cNvPr id="7" name="Content Placeholder 6" descr="SS2761614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0" r="233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4405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Intertrigo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Caused from yeast overgrowth and skin rubbing on skin leading to irritation</a:t>
            </a:r>
          </a:p>
          <a:p>
            <a:r>
              <a:rPr lang="en-US" dirty="0"/>
              <a:t>Treatment</a:t>
            </a:r>
          </a:p>
          <a:p>
            <a:r>
              <a:rPr lang="en-US" dirty="0"/>
              <a:t>Acute flares</a:t>
            </a:r>
          </a:p>
          <a:p>
            <a:pPr lvl="1"/>
            <a:r>
              <a:rPr lang="en-US" dirty="0"/>
              <a:t>Oral fluconazole 200 mg daily X 7 days</a:t>
            </a:r>
          </a:p>
          <a:p>
            <a:pPr lvl="1"/>
            <a:r>
              <a:rPr lang="en-US" dirty="0" err="1"/>
              <a:t>Nystatin</a:t>
            </a:r>
            <a:r>
              <a:rPr lang="en-US" dirty="0"/>
              <a:t> cream mixed with Triamcinolone cream spread in areas bid X 7-10 days</a:t>
            </a:r>
          </a:p>
          <a:p>
            <a:r>
              <a:rPr lang="en-US" dirty="0"/>
              <a:t>Prevention</a:t>
            </a:r>
          </a:p>
          <a:p>
            <a:pPr lvl="1"/>
            <a:r>
              <a:rPr lang="en-US" dirty="0"/>
              <a:t>Blow dry folds to dryness after bathing</a:t>
            </a:r>
          </a:p>
          <a:p>
            <a:pPr lvl="1"/>
            <a:r>
              <a:rPr lang="en-US" dirty="0"/>
              <a:t>Have patients devise cotton cloths that will sit in fold to prevent skin from rubbing together</a:t>
            </a:r>
          </a:p>
          <a:p>
            <a:pPr lvl="1"/>
            <a:r>
              <a:rPr lang="en-US" dirty="0" err="1"/>
              <a:t>Nystatin</a:t>
            </a:r>
            <a:r>
              <a:rPr lang="en-US" dirty="0"/>
              <a:t> cream in folds bid in warmer seasons </a:t>
            </a:r>
          </a:p>
        </p:txBody>
      </p:sp>
    </p:spTree>
    <p:extLst>
      <p:ext uri="{BB962C8B-B14F-4D97-AF65-F5344CB8AC3E}">
        <p14:creationId xmlns:p14="http://schemas.microsoft.com/office/powerpoint/2010/main" val="138601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8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71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Intertrigo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If you see shiny bright red patches with sharp demarcation and no satellite papules think about inverse psoriasis.</a:t>
            </a:r>
          </a:p>
        </p:txBody>
      </p:sp>
      <p:pic>
        <p:nvPicPr>
          <p:cNvPr id="10" name="Content Placeholder 9" descr="my00784-inverse-psoriasis.jpg.jp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1" r="27521"/>
          <a:stretch>
            <a:fillRect/>
          </a:stretch>
        </p:blipFill>
        <p:spPr>
          <a:xfrm>
            <a:off x="457200" y="1600200"/>
            <a:ext cx="3352800" cy="4724400"/>
          </a:xfrm>
        </p:spPr>
      </p:pic>
    </p:spTree>
    <p:extLst>
      <p:ext uri="{BB962C8B-B14F-4D97-AF65-F5344CB8AC3E}">
        <p14:creationId xmlns:p14="http://schemas.microsoft.com/office/powerpoint/2010/main" val="2243885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Eyelid Dermatitis</a:t>
            </a:r>
          </a:p>
        </p:txBody>
      </p:sp>
      <p:pic>
        <p:nvPicPr>
          <p:cNvPr id="4" name="Content Placeholder 3" descr="eyelid-dermatitis-0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3" b="65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4185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Eyelid </a:t>
            </a:r>
            <a:r>
              <a:rPr lang="en-US" dirty="0" err="1"/>
              <a:t>Dermatits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Chronic eyelid rubbing </a:t>
            </a:r>
          </a:p>
          <a:p>
            <a:r>
              <a:rPr lang="en-US" dirty="0"/>
              <a:t>Usually caused by something they are getting on the hands, ask about hand sanitizer and cleaning products, also certain make ups </a:t>
            </a:r>
          </a:p>
          <a:p>
            <a:r>
              <a:rPr lang="en-US" dirty="0"/>
              <a:t>Treatment</a:t>
            </a:r>
          </a:p>
          <a:p>
            <a:pPr lvl="1"/>
            <a:r>
              <a:rPr lang="en-US" dirty="0"/>
              <a:t>For acute thick eyelids ok to use hydrocortisone 2.5% ointment bid X 7-10 days</a:t>
            </a:r>
          </a:p>
          <a:p>
            <a:pPr lvl="1"/>
            <a:r>
              <a:rPr lang="en-US" dirty="0"/>
              <a:t>Prevention put </a:t>
            </a:r>
            <a:r>
              <a:rPr lang="en-US" dirty="0" err="1"/>
              <a:t>vaseline</a:t>
            </a:r>
            <a:r>
              <a:rPr lang="en-US" dirty="0"/>
              <a:t> around eyes at night before bed</a:t>
            </a:r>
          </a:p>
          <a:p>
            <a:pPr lvl="1"/>
            <a:r>
              <a:rPr lang="en-US" dirty="0"/>
              <a:t>Prednisone taper X 3 weeks for bad flares</a:t>
            </a:r>
          </a:p>
          <a:p>
            <a:pPr lvl="1"/>
            <a:r>
              <a:rPr lang="en-US" dirty="0"/>
              <a:t>If resolves without new flares you fixed it, if it continues referral for patch testing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06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Scabies</a:t>
            </a:r>
          </a:p>
        </p:txBody>
      </p:sp>
      <p:pic>
        <p:nvPicPr>
          <p:cNvPr id="6" name="Content Placeholder 5" descr="scabies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6" r="19796"/>
          <a:stretch>
            <a:fillRect/>
          </a:stretch>
        </p:blipFill>
        <p:spPr/>
      </p:pic>
      <p:pic>
        <p:nvPicPr>
          <p:cNvPr id="7" name="Content Placeholder 6" descr="1800ss_princ_rm_photo_of_scabies_between_fingers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4" r="233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4697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Scabies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Always think of scabies when someone complains of severe itching</a:t>
            </a:r>
          </a:p>
          <a:p>
            <a:r>
              <a:rPr lang="en-US" dirty="0"/>
              <a:t>Check wrists, between fingers, umbilicus, waistline, genitals for burrows and papules</a:t>
            </a:r>
          </a:p>
          <a:p>
            <a:r>
              <a:rPr lang="en-US" dirty="0"/>
              <a:t>If genitals have </a:t>
            </a:r>
            <a:r>
              <a:rPr lang="en-US" dirty="0" err="1"/>
              <a:t>papular</a:t>
            </a:r>
            <a:r>
              <a:rPr lang="en-US" dirty="0"/>
              <a:t> bug bite lesions scabies is highly likely </a:t>
            </a:r>
          </a:p>
          <a:p>
            <a:r>
              <a:rPr lang="en-US" dirty="0"/>
              <a:t>Scabies can infect anyone, so always be thinking scabies in someone that is itching</a:t>
            </a:r>
          </a:p>
          <a:p>
            <a:r>
              <a:rPr lang="en-US" dirty="0"/>
              <a:t>Can diagnose with scabies scraping prep with mineral oil </a:t>
            </a:r>
          </a:p>
        </p:txBody>
      </p:sp>
    </p:spTree>
    <p:extLst>
      <p:ext uri="{BB962C8B-B14F-4D97-AF65-F5344CB8AC3E}">
        <p14:creationId xmlns:p14="http://schemas.microsoft.com/office/powerpoint/2010/main" val="3443468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Scabies</a:t>
            </a:r>
          </a:p>
        </p:txBody>
      </p:sp>
      <p:pic>
        <p:nvPicPr>
          <p:cNvPr id="5" name="Content Placeholder 4" descr="images.jpe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r="20039"/>
          <a:stretch>
            <a:fillRect/>
          </a:stretch>
        </p:blipFill>
        <p:spPr/>
      </p:pic>
      <p:pic>
        <p:nvPicPr>
          <p:cNvPr id="6" name="Content Placeholder 5" descr="124-2_default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3" r="185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1820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Scabies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  <a:p>
            <a:pPr lvl="1"/>
            <a:r>
              <a:rPr lang="en-US" dirty="0" err="1"/>
              <a:t>Permethrin</a:t>
            </a:r>
            <a:r>
              <a:rPr lang="en-US" dirty="0"/>
              <a:t> cream neck down on day 1 and day 7</a:t>
            </a:r>
          </a:p>
          <a:p>
            <a:pPr lvl="1"/>
            <a:r>
              <a:rPr lang="en-US" dirty="0"/>
              <a:t>Wash all bedding with hot water on day 1 and 7</a:t>
            </a:r>
          </a:p>
          <a:p>
            <a:pPr lvl="1"/>
            <a:r>
              <a:rPr lang="en-US" dirty="0"/>
              <a:t>All close contacts must be treated</a:t>
            </a:r>
          </a:p>
          <a:p>
            <a:pPr lvl="1"/>
            <a:r>
              <a:rPr lang="en-US" dirty="0"/>
              <a:t>I also add oral </a:t>
            </a:r>
            <a:r>
              <a:rPr lang="en-US" dirty="0" err="1"/>
              <a:t>Ivermectin</a:t>
            </a:r>
            <a:r>
              <a:rPr lang="en-US" dirty="0"/>
              <a:t> 0.2mg/kg on day 1 and 7</a:t>
            </a:r>
          </a:p>
          <a:p>
            <a:pPr lvl="1"/>
            <a:r>
              <a:rPr lang="en-US" dirty="0"/>
              <a:t>For severe scabies infestation give oral </a:t>
            </a:r>
            <a:r>
              <a:rPr lang="en-US" dirty="0" err="1"/>
              <a:t>ivermectin</a:t>
            </a:r>
            <a:r>
              <a:rPr lang="en-US" dirty="0"/>
              <a:t> on day 1,2,8,9,15,22,29 and also have patient use </a:t>
            </a:r>
            <a:r>
              <a:rPr lang="en-US" dirty="0" err="1"/>
              <a:t>permethrin</a:t>
            </a:r>
            <a:r>
              <a:rPr lang="en-US" dirty="0"/>
              <a:t> on those days</a:t>
            </a:r>
          </a:p>
        </p:txBody>
      </p:sp>
    </p:spTree>
    <p:extLst>
      <p:ext uri="{BB962C8B-B14F-4D97-AF65-F5344CB8AC3E}">
        <p14:creationId xmlns:p14="http://schemas.microsoft.com/office/powerpoint/2010/main" val="954283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Stasis Dermatitis </a:t>
            </a:r>
          </a:p>
        </p:txBody>
      </p:sp>
      <p:pic>
        <p:nvPicPr>
          <p:cNvPr id="8" name="Content Placeholder 7" descr="58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9" r="19259"/>
          <a:stretch>
            <a:fillRect/>
          </a:stretch>
        </p:blipFill>
        <p:spPr/>
      </p:pic>
      <p:pic>
        <p:nvPicPr>
          <p:cNvPr id="9" name="Content Placeholder 8" descr="GE2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8738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Stasis Dermatitis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Acute or Chronic itchy rash on the lower legs from venous insufficiency </a:t>
            </a:r>
          </a:p>
          <a:p>
            <a:r>
              <a:rPr lang="en-US" dirty="0"/>
              <a:t>Acute can be confused with cellulitis</a:t>
            </a:r>
          </a:p>
          <a:p>
            <a:pPr lvl="1"/>
            <a:r>
              <a:rPr lang="en-US" dirty="0"/>
              <a:t>No fever, bilateral, no elevated WBC, itching is complaint </a:t>
            </a:r>
            <a:r>
              <a:rPr lang="en-US" dirty="0" err="1"/>
              <a:t>vs</a:t>
            </a:r>
            <a:r>
              <a:rPr lang="en-US" dirty="0"/>
              <a:t> pain think stasis dermatitis</a:t>
            </a:r>
          </a:p>
          <a:p>
            <a:r>
              <a:rPr lang="en-US" dirty="0"/>
              <a:t>Treatment</a:t>
            </a:r>
          </a:p>
          <a:p>
            <a:pPr lvl="1"/>
            <a:r>
              <a:rPr lang="en-US" dirty="0"/>
              <a:t>Triamcinolone 0.1% ointment with saran wrap occlusion method bid</a:t>
            </a:r>
          </a:p>
          <a:p>
            <a:pPr lvl="1"/>
            <a:r>
              <a:rPr lang="en-US" dirty="0"/>
              <a:t>Compression stockings</a:t>
            </a:r>
          </a:p>
          <a:p>
            <a:pPr lvl="1"/>
            <a:r>
              <a:rPr lang="en-US" dirty="0"/>
              <a:t>Leg elevation </a:t>
            </a:r>
          </a:p>
        </p:txBody>
      </p:sp>
    </p:spTree>
    <p:extLst>
      <p:ext uri="{BB962C8B-B14F-4D97-AF65-F5344CB8AC3E}">
        <p14:creationId xmlns:p14="http://schemas.microsoft.com/office/powerpoint/2010/main" val="2750649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Dermatitis </a:t>
            </a:r>
          </a:p>
        </p:txBody>
      </p:sp>
      <p:pic>
        <p:nvPicPr>
          <p:cNvPr id="7" name="Content Placeholder 6" descr="PoisonIvyRash-300x245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r="17333"/>
          <a:stretch>
            <a:fillRect/>
          </a:stretch>
        </p:blipFill>
        <p:spPr/>
      </p:pic>
      <p:pic>
        <p:nvPicPr>
          <p:cNvPr id="9" name="Content Placeholder 8" descr="Contact_Derm_2-5-1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7" b="12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163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Atopic Dermatitis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“The itch that rashes”</a:t>
            </a:r>
          </a:p>
          <a:p>
            <a:r>
              <a:rPr lang="en-US" dirty="0"/>
              <a:t>inflammatory skin disease </a:t>
            </a:r>
          </a:p>
          <a:p>
            <a:r>
              <a:rPr lang="en-US" dirty="0"/>
              <a:t>characterized by pruritus and a chronic course of exacerbations and remissions. </a:t>
            </a:r>
          </a:p>
          <a:p>
            <a:r>
              <a:rPr lang="en-US" dirty="0"/>
              <a:t>It is associated with other allergic conditions, including asthma and allergic </a:t>
            </a:r>
            <a:r>
              <a:rPr lang="en-US" dirty="0" err="1"/>
              <a:t>rhinoconjunctivitis</a:t>
            </a:r>
            <a:r>
              <a:rPr lang="en-US" dirty="0"/>
              <a:t>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057400"/>
            <a:ext cx="4520138" cy="3071493"/>
          </a:xfrm>
        </p:spPr>
      </p:pic>
    </p:spTree>
    <p:extLst>
      <p:ext uri="{BB962C8B-B14F-4D97-AF65-F5344CB8AC3E}">
        <p14:creationId xmlns:p14="http://schemas.microsoft.com/office/powerpoint/2010/main" val="270801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Dermatitis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Extreme itching</a:t>
            </a:r>
          </a:p>
          <a:p>
            <a:r>
              <a:rPr lang="en-US" dirty="0"/>
              <a:t>Delayed 48 hours after exposure</a:t>
            </a:r>
          </a:p>
          <a:p>
            <a:r>
              <a:rPr lang="en-US" dirty="0"/>
              <a:t>Common causes </a:t>
            </a:r>
          </a:p>
          <a:p>
            <a:pPr lvl="1"/>
            <a:r>
              <a:rPr lang="en-US" dirty="0"/>
              <a:t>Plant oils, neomycin, leather gloves, leather boots, latex, bleached rubber, nickel</a:t>
            </a:r>
          </a:p>
          <a:p>
            <a:r>
              <a:rPr lang="en-US" dirty="0"/>
              <a:t>Treatment</a:t>
            </a:r>
          </a:p>
          <a:p>
            <a:pPr lvl="1"/>
            <a:r>
              <a:rPr lang="en-US" dirty="0"/>
              <a:t>Attempt to find cause</a:t>
            </a:r>
          </a:p>
          <a:p>
            <a:pPr lvl="1"/>
            <a:r>
              <a:rPr lang="en-US" dirty="0"/>
              <a:t>Acute Prednisone 3 week taper and topical triamcinolone ointment for body and hydrocortisone 2.5% ointment for face</a:t>
            </a:r>
          </a:p>
        </p:txBody>
      </p:sp>
    </p:spTree>
    <p:extLst>
      <p:ext uri="{BB962C8B-B14F-4D97-AF65-F5344CB8AC3E}">
        <p14:creationId xmlns:p14="http://schemas.microsoft.com/office/powerpoint/2010/main" val="99481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 Reaction</a:t>
            </a:r>
          </a:p>
        </p:txBody>
      </p:sp>
      <p:pic>
        <p:nvPicPr>
          <p:cNvPr id="4" name="Content Placeholder 3" descr="skin_id2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9" b="65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31411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 Reaction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Itchy red vesicular rash that develops in conjunction with acute allergic contact dermatitis, </a:t>
            </a:r>
            <a:r>
              <a:rPr lang="en-US" dirty="0" err="1"/>
              <a:t>tinea</a:t>
            </a:r>
            <a:r>
              <a:rPr lang="en-US" dirty="0"/>
              <a:t> </a:t>
            </a:r>
            <a:r>
              <a:rPr lang="en-US" dirty="0" err="1"/>
              <a:t>pedis</a:t>
            </a:r>
            <a:r>
              <a:rPr lang="en-US" dirty="0"/>
              <a:t>, and stasis dermatitis</a:t>
            </a:r>
          </a:p>
          <a:p>
            <a:r>
              <a:rPr lang="en-US" dirty="0"/>
              <a:t>Treat the source problem</a:t>
            </a:r>
          </a:p>
          <a:p>
            <a:r>
              <a:rPr lang="en-US" dirty="0"/>
              <a:t>Prednisone 3 week taper and topical triamcinolone 0.1% ointment topically for itching relief.</a:t>
            </a:r>
          </a:p>
        </p:txBody>
      </p:sp>
    </p:spTree>
    <p:extLst>
      <p:ext uri="{BB962C8B-B14F-4D97-AF65-F5344CB8AC3E}">
        <p14:creationId xmlns:p14="http://schemas.microsoft.com/office/powerpoint/2010/main" val="19002822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Guttate</a:t>
            </a:r>
            <a:r>
              <a:rPr lang="en-US" dirty="0"/>
              <a:t> Psoriasis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Guttate</a:t>
            </a:r>
            <a:r>
              <a:rPr lang="en-US" dirty="0"/>
              <a:t> definition - having drops or </a:t>
            </a:r>
            <a:r>
              <a:rPr lang="en-US" dirty="0" err="1"/>
              <a:t>droplike</a:t>
            </a:r>
            <a:r>
              <a:rPr lang="en-US" dirty="0"/>
              <a:t> markings</a:t>
            </a:r>
          </a:p>
          <a:p>
            <a:r>
              <a:rPr lang="en-US" dirty="0"/>
              <a:t>More commonly seen in children and adolescents and is frequently preceded by an upper respiratory tract infection. </a:t>
            </a:r>
          </a:p>
          <a:p>
            <a:r>
              <a:rPr lang="en-US" dirty="0"/>
              <a:t>In over half of the patients, an elevated </a:t>
            </a:r>
            <a:r>
              <a:rPr lang="en-US" dirty="0" err="1"/>
              <a:t>antistreptolysin</a:t>
            </a:r>
            <a:r>
              <a:rPr lang="en-US" dirty="0"/>
              <a:t> O, anti-</a:t>
            </a:r>
            <a:r>
              <a:rPr lang="en-US" dirty="0" err="1"/>
              <a:t>DNase</a:t>
            </a:r>
            <a:r>
              <a:rPr lang="en-US" dirty="0"/>
              <a:t> B or </a:t>
            </a:r>
            <a:r>
              <a:rPr lang="en-US" dirty="0" err="1"/>
              <a:t>streptozyme</a:t>
            </a:r>
            <a:r>
              <a:rPr lang="en-US" dirty="0"/>
              <a:t> titer is found, indicating a recent streptococcal infection</a:t>
            </a:r>
          </a:p>
        </p:txBody>
      </p:sp>
    </p:spTree>
    <p:extLst>
      <p:ext uri="{BB962C8B-B14F-4D97-AF65-F5344CB8AC3E}">
        <p14:creationId xmlns:p14="http://schemas.microsoft.com/office/powerpoint/2010/main" val="30595821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Guttate</a:t>
            </a:r>
            <a:r>
              <a:rPr lang="en-US" dirty="0"/>
              <a:t> Psoriasis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4452486" cy="302552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2133600"/>
            <a:ext cx="4005281" cy="3200400"/>
          </a:xfrm>
        </p:spPr>
      </p:pic>
    </p:spTree>
    <p:extLst>
      <p:ext uri="{BB962C8B-B14F-4D97-AF65-F5344CB8AC3E}">
        <p14:creationId xmlns:p14="http://schemas.microsoft.com/office/powerpoint/2010/main" val="18714505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Guttate</a:t>
            </a:r>
            <a:r>
              <a:rPr lang="en-US" dirty="0"/>
              <a:t> Psoriasis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4051682" cy="291670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2946400" cy="4572000"/>
          </a:xfrm>
        </p:spPr>
      </p:pic>
    </p:spTree>
    <p:extLst>
      <p:ext uri="{BB962C8B-B14F-4D97-AF65-F5344CB8AC3E}">
        <p14:creationId xmlns:p14="http://schemas.microsoft.com/office/powerpoint/2010/main" val="28732560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Guttate</a:t>
            </a:r>
            <a:r>
              <a:rPr lang="en-US" dirty="0"/>
              <a:t> Psoriasis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Work up and treatment</a:t>
            </a:r>
          </a:p>
          <a:p>
            <a:pPr lvl="1"/>
            <a:r>
              <a:rPr lang="en-US" dirty="0"/>
              <a:t>Throat culture and perianal culture for Streptococcus </a:t>
            </a:r>
          </a:p>
          <a:p>
            <a:pPr lvl="1"/>
            <a:r>
              <a:rPr lang="en-US" dirty="0"/>
              <a:t>Start empiric amoxicillin 500 mg bid for 10 days</a:t>
            </a:r>
          </a:p>
          <a:p>
            <a:pPr lvl="1"/>
            <a:r>
              <a:rPr lang="en-US" dirty="0"/>
              <a:t>Consider following ASO titer if culture negative</a:t>
            </a:r>
          </a:p>
          <a:p>
            <a:pPr lvl="1"/>
            <a:r>
              <a:rPr lang="en-US" dirty="0" err="1"/>
              <a:t>Mupirocin</a:t>
            </a:r>
            <a:r>
              <a:rPr lang="en-US" dirty="0"/>
              <a:t> ointment perianal 4 times daily for 10 days as well as 3 bleach baths in the course of 1 week will cut down on perianal </a:t>
            </a:r>
            <a:r>
              <a:rPr lang="en-US" dirty="0" err="1"/>
              <a:t>colinization</a:t>
            </a:r>
            <a:r>
              <a:rPr lang="en-US" dirty="0"/>
              <a:t> </a:t>
            </a:r>
          </a:p>
          <a:p>
            <a:pPr marL="457176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534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Guttate</a:t>
            </a:r>
            <a:r>
              <a:rPr lang="en-US" dirty="0"/>
              <a:t> Psoriasis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 </a:t>
            </a:r>
            <a:r>
              <a:rPr lang="en-US" dirty="0" err="1"/>
              <a:t>cont</a:t>
            </a:r>
            <a:endParaRPr lang="en-US" dirty="0"/>
          </a:p>
          <a:p>
            <a:r>
              <a:rPr lang="en-US" dirty="0"/>
              <a:t>Full body natural sunlight for 5-10 minutes at around 10am or 2pm for 1 month</a:t>
            </a:r>
          </a:p>
          <a:p>
            <a:r>
              <a:rPr lang="en-US" dirty="0"/>
              <a:t>Scalp involvement – </a:t>
            </a:r>
            <a:r>
              <a:rPr lang="en-US" dirty="0" err="1"/>
              <a:t>Tgel</a:t>
            </a:r>
            <a:r>
              <a:rPr lang="en-US" dirty="0"/>
              <a:t> shampoo or other coal tar shampoos</a:t>
            </a:r>
          </a:p>
          <a:p>
            <a:r>
              <a:rPr lang="en-US" dirty="0"/>
              <a:t>Face involvement – </a:t>
            </a:r>
            <a:r>
              <a:rPr lang="en-US" dirty="0" err="1"/>
              <a:t>Desonide</a:t>
            </a:r>
            <a:r>
              <a:rPr lang="en-US" dirty="0"/>
              <a:t> 0.05% ointment or cream bid for 7-10 days</a:t>
            </a:r>
          </a:p>
          <a:p>
            <a:r>
              <a:rPr lang="en-US" dirty="0"/>
              <a:t>Body – Triamcinolone 0.1% ointment in a 454 gram jar a liberal amount can be applied two times daily for 10-14 days, works best if applied immediately after bathing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704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Guttate</a:t>
            </a:r>
            <a:r>
              <a:rPr lang="en-US" dirty="0"/>
              <a:t> Psoriasis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Treatment </a:t>
            </a:r>
            <a:r>
              <a:rPr lang="en-US" dirty="0" err="1"/>
              <a:t>cont</a:t>
            </a:r>
            <a:r>
              <a:rPr lang="en-US" dirty="0"/>
              <a:t> – soak and smear method</a:t>
            </a:r>
          </a:p>
          <a:p>
            <a:r>
              <a:rPr lang="en-US" dirty="0"/>
              <a:t>For first 7 days consider soak and smear method with Triamcinolone - in the evening have the patient soak in warm water for 10-15 minutes, then get out of water, pat dry, apply a liberal amount of ointment and then put on a tight fitting pair of cotton pajamas </a:t>
            </a:r>
          </a:p>
          <a:p>
            <a:r>
              <a:rPr lang="en-US" dirty="0"/>
              <a:t>NO ORAL PREDNISONE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308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3" y="152400"/>
            <a:ext cx="65532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38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Atopic Dermatitis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/>
                <a:ea typeface="Times New Roman"/>
              </a:rPr>
              <a:t>Infantile AD, occurring from 2 months to 2 years of age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/>
                <a:ea typeface="Times New Roman"/>
              </a:rPr>
              <a:t>The eruption may extend to the scalp, neck, forehead, wrists, and extensor extremities.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/>
                <a:ea typeface="Times New Roman"/>
              </a:rPr>
              <a:t>The areas involved correlate with the capacity of the child to scratch or rub the site, and the activities of the infant, such as crawling.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0"/>
            <a:ext cx="3214906" cy="4352925"/>
          </a:xfrm>
        </p:spPr>
      </p:pic>
    </p:spTree>
    <p:extLst>
      <p:ext uri="{BB962C8B-B14F-4D97-AF65-F5344CB8AC3E}">
        <p14:creationId xmlns:p14="http://schemas.microsoft.com/office/powerpoint/2010/main" val="34653363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Eruptions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Generalized </a:t>
            </a:r>
            <a:r>
              <a:rPr lang="en-US" dirty="0" err="1"/>
              <a:t>Exanthematous</a:t>
            </a:r>
            <a:r>
              <a:rPr lang="en-US" dirty="0"/>
              <a:t> Eruption</a:t>
            </a:r>
          </a:p>
          <a:p>
            <a:r>
              <a:rPr lang="en-US" dirty="0"/>
              <a:t>Erythema </a:t>
            </a:r>
            <a:r>
              <a:rPr lang="en-US" dirty="0" err="1"/>
              <a:t>multiforme</a:t>
            </a:r>
            <a:r>
              <a:rPr lang="en-US" dirty="0"/>
              <a:t> (EM) </a:t>
            </a:r>
          </a:p>
          <a:p>
            <a:pPr lvl="1"/>
            <a:r>
              <a:rPr lang="en-US" dirty="0"/>
              <a:t>Minor</a:t>
            </a:r>
          </a:p>
          <a:p>
            <a:pPr lvl="1"/>
            <a:r>
              <a:rPr lang="en-US" dirty="0"/>
              <a:t>Major</a:t>
            </a:r>
          </a:p>
          <a:p>
            <a:r>
              <a:rPr lang="en-US" dirty="0"/>
              <a:t>Stevens–Johnson syndrome and toxic epidermal </a:t>
            </a:r>
            <a:r>
              <a:rPr lang="en-US" dirty="0" err="1"/>
              <a:t>necrolysis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46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Generalized </a:t>
            </a:r>
            <a:r>
              <a:rPr lang="en-US" dirty="0" err="1"/>
              <a:t>Exanthematous</a:t>
            </a:r>
            <a:r>
              <a:rPr lang="en-US" dirty="0"/>
              <a:t> Eruption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Most frequent</a:t>
            </a:r>
          </a:p>
          <a:p>
            <a:r>
              <a:rPr lang="en-US" dirty="0"/>
              <a:t>Usually 4-14 days after begin medication</a:t>
            </a:r>
          </a:p>
          <a:p>
            <a:r>
              <a:rPr lang="en-US" dirty="0"/>
              <a:t>Resembles viral eruption</a:t>
            </a:r>
          </a:p>
          <a:p>
            <a:r>
              <a:rPr lang="en-US" dirty="0"/>
              <a:t>May worsen up to 2 weeks after D/C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7767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Generalized </a:t>
            </a:r>
            <a:r>
              <a:rPr lang="en-US" dirty="0" err="1"/>
              <a:t>Exanthematous</a:t>
            </a:r>
            <a:r>
              <a:rPr lang="en-US" dirty="0"/>
              <a:t> Eruption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4271272" cy="278967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75" y="1833562"/>
            <a:ext cx="3200400" cy="4105275"/>
          </a:xfrm>
        </p:spPr>
      </p:pic>
    </p:spTree>
    <p:extLst>
      <p:ext uri="{BB962C8B-B14F-4D97-AF65-F5344CB8AC3E}">
        <p14:creationId xmlns:p14="http://schemas.microsoft.com/office/powerpoint/2010/main" val="23805139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Generalized </a:t>
            </a:r>
            <a:r>
              <a:rPr lang="en-US" dirty="0" err="1"/>
              <a:t>Exanthematous</a:t>
            </a:r>
            <a:r>
              <a:rPr lang="en-US" dirty="0"/>
              <a:t> Eruption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Course </a:t>
            </a:r>
          </a:p>
          <a:p>
            <a:pPr lvl="1"/>
            <a:r>
              <a:rPr lang="en-US" dirty="0"/>
              <a:t>classically begins 7 to 14 days after the start of a new medication and can even occur a few days after the drug has been discontinued. However, the eruption may develop sooner, especially in cases of inadvertent </a:t>
            </a:r>
            <a:r>
              <a:rPr lang="en-US" dirty="0" err="1"/>
              <a:t>rechallenge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It is typically polymorphous with </a:t>
            </a:r>
            <a:r>
              <a:rPr lang="en-US" dirty="0" err="1"/>
              <a:t>morbilliform</a:t>
            </a:r>
            <a:r>
              <a:rPr lang="en-US" dirty="0"/>
              <a:t> or sometimes urticarial lesions on the limbs, confluent areas on the thorax, and </a:t>
            </a:r>
            <a:r>
              <a:rPr lang="en-US" dirty="0" err="1"/>
              <a:t>purpuric</a:t>
            </a:r>
            <a:r>
              <a:rPr lang="en-US" dirty="0"/>
              <a:t> lesions on the ankles and feet. Mucous membranes are usually spared. Pruritus and low-grade fever are often present.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409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Generalized </a:t>
            </a:r>
            <a:r>
              <a:rPr lang="en-US" dirty="0" err="1"/>
              <a:t>Exanthematous</a:t>
            </a:r>
            <a:r>
              <a:rPr lang="en-US" dirty="0"/>
              <a:t> Eruption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following classes of drugs have a significantly higher incidence: </a:t>
            </a:r>
            <a:r>
              <a:rPr lang="en-US" dirty="0" err="1"/>
              <a:t>aminopenicillins</a:t>
            </a:r>
            <a:r>
              <a:rPr lang="en-US" dirty="0"/>
              <a:t>, sulfonamides, </a:t>
            </a:r>
            <a:r>
              <a:rPr lang="en-US" dirty="0" err="1"/>
              <a:t>cephalosporins</a:t>
            </a:r>
            <a:r>
              <a:rPr lang="en-US" dirty="0"/>
              <a:t> and anticonvulsants.</a:t>
            </a:r>
          </a:p>
          <a:p>
            <a:r>
              <a:rPr lang="en-US" dirty="0"/>
              <a:t>The eruption disappears spontaneously after 1, sometimes 2, weeks, without complications and/or </a:t>
            </a:r>
            <a:r>
              <a:rPr lang="en-US" dirty="0" err="1"/>
              <a:t>sequelae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003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Generalized </a:t>
            </a:r>
            <a:r>
              <a:rPr lang="en-US" dirty="0" err="1"/>
              <a:t>Exanthematous</a:t>
            </a:r>
            <a:r>
              <a:rPr lang="en-US" dirty="0"/>
              <a:t> Eruption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Treatment directed at symptoms – if the patient is uncomfortable with the rash consider treatment with a 3 week Prednisone 60/40/20mg or 40/20/10mg taper and topical triamcinolone 0.1% ointment or cream</a:t>
            </a:r>
          </a:p>
        </p:txBody>
      </p:sp>
    </p:spTree>
    <p:extLst>
      <p:ext uri="{BB962C8B-B14F-4D97-AF65-F5344CB8AC3E}">
        <p14:creationId xmlns:p14="http://schemas.microsoft.com/office/powerpoint/2010/main" val="28252367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71" y="304800"/>
            <a:ext cx="6248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255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Female Acne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Inflammatory acne persisting beyond 25 years of age is most common in women </a:t>
            </a:r>
          </a:p>
          <a:p>
            <a:r>
              <a:rPr lang="en-US" dirty="0"/>
              <a:t>Tends to flare during the week prior to menstruation</a:t>
            </a:r>
          </a:p>
          <a:p>
            <a:r>
              <a:rPr lang="en-US" dirty="0"/>
              <a:t>Typically features tender, deep-seated </a:t>
            </a:r>
            <a:r>
              <a:rPr lang="en-US" dirty="0" err="1"/>
              <a:t>papulonodules</a:t>
            </a:r>
            <a:r>
              <a:rPr lang="en-US" dirty="0"/>
              <a:t> on the lower third of the face, jawline and neck</a:t>
            </a:r>
          </a:p>
          <a:p>
            <a:r>
              <a:rPr lang="en-US" dirty="0"/>
              <a:t>Topical therapy is generally ineffective</a:t>
            </a:r>
          </a:p>
        </p:txBody>
      </p:sp>
    </p:spTree>
    <p:extLst>
      <p:ext uri="{BB962C8B-B14F-4D97-AF65-F5344CB8AC3E}">
        <p14:creationId xmlns:p14="http://schemas.microsoft.com/office/powerpoint/2010/main" val="17978888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Female Acne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638800" cy="4208961"/>
          </a:xfrm>
        </p:spPr>
      </p:pic>
    </p:spTree>
    <p:extLst>
      <p:ext uri="{BB962C8B-B14F-4D97-AF65-F5344CB8AC3E}">
        <p14:creationId xmlns:p14="http://schemas.microsoft.com/office/powerpoint/2010/main" val="37433704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Female Acne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Although most patients with acne do not have overt </a:t>
            </a:r>
            <a:r>
              <a:rPr lang="en-US" dirty="0" err="1"/>
              <a:t>endocrinologic</a:t>
            </a:r>
            <a:r>
              <a:rPr lang="en-US" dirty="0"/>
              <a:t> abnormalities</a:t>
            </a:r>
          </a:p>
          <a:p>
            <a:r>
              <a:rPr lang="en-US" dirty="0" err="1"/>
              <a:t>hyperandrogenism</a:t>
            </a:r>
            <a:r>
              <a:rPr lang="en-US" dirty="0"/>
              <a:t> should be suspected in female patients with </a:t>
            </a:r>
            <a:r>
              <a:rPr lang="en-US" dirty="0" err="1"/>
              <a:t>hirsutism</a:t>
            </a:r>
            <a:r>
              <a:rPr lang="en-US" dirty="0"/>
              <a:t> or irregular menstrual periods</a:t>
            </a:r>
          </a:p>
          <a:p>
            <a:r>
              <a:rPr lang="en-US" dirty="0"/>
              <a:t>evaluation of patients suspected of having </a:t>
            </a:r>
            <a:r>
              <a:rPr lang="en-US" dirty="0" err="1"/>
              <a:t>hyperandrogenism</a:t>
            </a:r>
            <a:r>
              <a:rPr lang="en-US" dirty="0"/>
              <a:t> includes a thorough history and physical examination</a:t>
            </a:r>
          </a:p>
        </p:txBody>
      </p:sp>
    </p:spTree>
    <p:extLst>
      <p:ext uri="{BB962C8B-B14F-4D97-AF65-F5344CB8AC3E}">
        <p14:creationId xmlns:p14="http://schemas.microsoft.com/office/powerpoint/2010/main" val="412012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Atopic Dermatitis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Childhood AD, from 2 to 10 years - classic locations are the </a:t>
            </a:r>
            <a:r>
              <a:rPr lang="en-US" dirty="0" err="1"/>
              <a:t>antecubital</a:t>
            </a:r>
            <a:r>
              <a:rPr lang="en-US" dirty="0"/>
              <a:t> and popliteal fossae, flexor wrists, eyelids, face, and around the neck.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133600"/>
            <a:ext cx="4661514" cy="3134868"/>
          </a:xfrm>
        </p:spPr>
      </p:pic>
    </p:spTree>
    <p:extLst>
      <p:ext uri="{BB962C8B-B14F-4D97-AF65-F5344CB8AC3E}">
        <p14:creationId xmlns:p14="http://schemas.microsoft.com/office/powerpoint/2010/main" val="24170435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Female Acne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Pathogenesis </a:t>
            </a:r>
          </a:p>
          <a:p>
            <a:pPr lvl="1"/>
            <a:r>
              <a:rPr lang="en-US" dirty="0" err="1"/>
              <a:t>Pilosebaceous</a:t>
            </a:r>
            <a:r>
              <a:rPr lang="en-US" dirty="0"/>
              <a:t> unit overly sensitive to circulating androgen in this group – up to 30-40% of women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76400"/>
            <a:ext cx="3980585" cy="4033837"/>
          </a:xfrm>
        </p:spPr>
      </p:pic>
    </p:spTree>
    <p:extLst>
      <p:ext uri="{BB962C8B-B14F-4D97-AF65-F5344CB8AC3E}">
        <p14:creationId xmlns:p14="http://schemas.microsoft.com/office/powerpoint/2010/main" val="37636397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Female Acne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Treatment </a:t>
            </a:r>
          </a:p>
          <a:p>
            <a:pPr lvl="1"/>
            <a:r>
              <a:rPr lang="en-US" dirty="0"/>
              <a:t>What works – oral contraceptives - Ortho Tri-</a:t>
            </a:r>
            <a:r>
              <a:rPr lang="en-US" dirty="0" err="1"/>
              <a:t>Cyclen</a:t>
            </a:r>
            <a:r>
              <a:rPr lang="en-US" dirty="0"/>
              <a:t>, </a:t>
            </a:r>
            <a:r>
              <a:rPr lang="en-US" dirty="0" err="1"/>
              <a:t>Estrostep</a:t>
            </a:r>
            <a:r>
              <a:rPr lang="en-US" dirty="0"/>
              <a:t>, </a:t>
            </a:r>
            <a:r>
              <a:rPr lang="en-US" dirty="0" err="1"/>
              <a:t>Yaz</a:t>
            </a:r>
            <a:r>
              <a:rPr lang="en-US" dirty="0"/>
              <a:t>, </a:t>
            </a:r>
            <a:r>
              <a:rPr lang="en-US" dirty="0" err="1"/>
              <a:t>Loryna</a:t>
            </a:r>
            <a:r>
              <a:rPr lang="en-US" dirty="0"/>
              <a:t> and </a:t>
            </a:r>
            <a:r>
              <a:rPr lang="en-US" dirty="0" err="1"/>
              <a:t>Beyaz</a:t>
            </a:r>
            <a:endParaRPr lang="en-US" dirty="0"/>
          </a:p>
          <a:p>
            <a:pPr lvl="1"/>
            <a:r>
              <a:rPr lang="en-US" dirty="0"/>
              <a:t>All of these OCP’s have </a:t>
            </a:r>
            <a:r>
              <a:rPr lang="en-US" dirty="0" err="1"/>
              <a:t>progestins</a:t>
            </a:r>
            <a:r>
              <a:rPr lang="en-US" dirty="0"/>
              <a:t> with anti-androgen properties</a:t>
            </a:r>
          </a:p>
        </p:txBody>
      </p:sp>
    </p:spTree>
    <p:extLst>
      <p:ext uri="{BB962C8B-B14F-4D97-AF65-F5344CB8AC3E}">
        <p14:creationId xmlns:p14="http://schemas.microsoft.com/office/powerpoint/2010/main" val="18254129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Female Acne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Spironolactone 100 mg daily in the morning works with anti androgen OCP works best</a:t>
            </a:r>
          </a:p>
          <a:p>
            <a:r>
              <a:rPr lang="en-US" dirty="0"/>
              <a:t>Side effects are dose-related and include potential hyperkalemia, irregular menstrual periods, breast tenderness, headache and fatigue. However, hyperkalemia is rare in young healthy patients.</a:t>
            </a:r>
          </a:p>
          <a:p>
            <a:r>
              <a:rPr lang="en-US" dirty="0"/>
              <a:t>Check baseline BMP and then 1 month after starting treatment</a:t>
            </a:r>
          </a:p>
          <a:p>
            <a:r>
              <a:rPr lang="en-US" dirty="0"/>
              <a:t>Discontinue immediately if female become pregnant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999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19200"/>
            <a:ext cx="4800600" cy="4800600"/>
          </a:xfrm>
        </p:spPr>
      </p:pic>
    </p:spTree>
    <p:extLst>
      <p:ext uri="{BB962C8B-B14F-4D97-AF65-F5344CB8AC3E}">
        <p14:creationId xmlns:p14="http://schemas.microsoft.com/office/powerpoint/2010/main" val="298041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Atopic Dermatitis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362200"/>
            <a:ext cx="4308933" cy="282474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38400"/>
            <a:ext cx="3657600" cy="2761488"/>
          </a:xfrm>
        </p:spPr>
      </p:pic>
    </p:spTree>
    <p:extLst>
      <p:ext uri="{BB962C8B-B14F-4D97-AF65-F5344CB8AC3E}">
        <p14:creationId xmlns:p14="http://schemas.microsoft.com/office/powerpoint/2010/main" val="653390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Atopic Dermatitis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Adolescent/adult AD - In adolescents, the eruption often involves the classic </a:t>
            </a:r>
            <a:r>
              <a:rPr lang="en-US" dirty="0" err="1">
                <a:cs typeface="Times New Roman" panose="02020603050405020304" pitchFamily="18" charset="0"/>
              </a:rPr>
              <a:t>antecubital</a:t>
            </a:r>
            <a:r>
              <a:rPr lang="en-US" dirty="0">
                <a:cs typeface="Times New Roman" panose="02020603050405020304" pitchFamily="18" charset="0"/>
              </a:rPr>
              <a:t> and popliteal fossae, front and sides of the neck, forehead, and area around the eyes. </a:t>
            </a:r>
          </a:p>
          <a:p>
            <a:r>
              <a:rPr lang="en-US" dirty="0">
                <a:cs typeface="Times New Roman" panose="02020603050405020304" pitchFamily="18" charset="0"/>
              </a:rPr>
              <a:t>In older adults the distribution is generally less characteristic, and localized dermatitis may be the predominant feature, especially hand, nipple, or eyelid eczema).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2286001"/>
            <a:ext cx="4317105" cy="3192859"/>
          </a:xfrm>
        </p:spPr>
      </p:pic>
    </p:spTree>
    <p:extLst>
      <p:ext uri="{BB962C8B-B14F-4D97-AF65-F5344CB8AC3E}">
        <p14:creationId xmlns:p14="http://schemas.microsoft.com/office/powerpoint/2010/main" val="3967895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Atopic Dermatitis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0"/>
            <a:ext cx="3794543" cy="217678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667000"/>
            <a:ext cx="3657600" cy="2440616"/>
          </a:xfrm>
        </p:spPr>
      </p:pic>
    </p:spTree>
    <p:extLst>
      <p:ext uri="{BB962C8B-B14F-4D97-AF65-F5344CB8AC3E}">
        <p14:creationId xmlns:p14="http://schemas.microsoft.com/office/powerpoint/2010/main" val="1915058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2024</Words>
  <Application>Microsoft Office PowerPoint</Application>
  <PresentationFormat>On-screen Show (4:3)</PresentationFormat>
  <Paragraphs>236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Century Schoolbook</vt:lpstr>
      <vt:lpstr>Times New Roman</vt:lpstr>
      <vt:lpstr>Wingdings</vt:lpstr>
      <vt:lpstr>Wingdings 2</vt:lpstr>
      <vt:lpstr>Oriel</vt:lpstr>
      <vt:lpstr>Family Practice Common Dermatology Referrals </vt:lpstr>
      <vt:lpstr>Course Objective</vt:lpstr>
      <vt:lpstr>PowerPoint Presentation</vt:lpstr>
      <vt:lpstr>Atopic Dermatitis </vt:lpstr>
      <vt:lpstr>Atopic Dermatitis </vt:lpstr>
      <vt:lpstr>Atopic Dermatitis </vt:lpstr>
      <vt:lpstr>Atopic Dermatitis</vt:lpstr>
      <vt:lpstr>Atopic Dermatitis </vt:lpstr>
      <vt:lpstr>Atopic Dermatitis</vt:lpstr>
      <vt:lpstr>Atopic Dermatitis </vt:lpstr>
      <vt:lpstr>Atopic Dermatitis</vt:lpstr>
      <vt:lpstr>Atopic Dermatitis </vt:lpstr>
      <vt:lpstr>Atopic Dermatitis </vt:lpstr>
      <vt:lpstr>Atopic Dermatitis </vt:lpstr>
      <vt:lpstr>Atopic Dermatitis </vt:lpstr>
      <vt:lpstr>Atopic Dermatitis </vt:lpstr>
      <vt:lpstr>Lichen Simplex Chronicus </vt:lpstr>
      <vt:lpstr>Lichen Simplex Chronicus</vt:lpstr>
      <vt:lpstr>Saran Wrap Occlusion Method</vt:lpstr>
      <vt:lpstr>PowerPoint Presentation</vt:lpstr>
      <vt:lpstr>Sebborheic Dermatitis </vt:lpstr>
      <vt:lpstr>Seborrheic Dermatitis Treatment</vt:lpstr>
      <vt:lpstr>Seborrheic Dermatitis </vt:lpstr>
      <vt:lpstr>Perioral/Ocular Dermatitis</vt:lpstr>
      <vt:lpstr>Perioral/Periocular Dermatits </vt:lpstr>
      <vt:lpstr>Pruritus </vt:lpstr>
      <vt:lpstr>Pruritus</vt:lpstr>
      <vt:lpstr>Intertrigo</vt:lpstr>
      <vt:lpstr>Intertrigo</vt:lpstr>
      <vt:lpstr>Intertrigo</vt:lpstr>
      <vt:lpstr>Eyelid Dermatitis</vt:lpstr>
      <vt:lpstr>Eyelid Dermatits</vt:lpstr>
      <vt:lpstr>Scabies</vt:lpstr>
      <vt:lpstr>Scabies</vt:lpstr>
      <vt:lpstr>Scabies</vt:lpstr>
      <vt:lpstr>Scabies</vt:lpstr>
      <vt:lpstr>Stasis Dermatitis </vt:lpstr>
      <vt:lpstr>Stasis Dermatitis</vt:lpstr>
      <vt:lpstr>Contact Dermatitis </vt:lpstr>
      <vt:lpstr>Contact Dermatitis</vt:lpstr>
      <vt:lpstr>ID Reaction</vt:lpstr>
      <vt:lpstr>ID Reaction </vt:lpstr>
      <vt:lpstr>Guttate Psoriasis</vt:lpstr>
      <vt:lpstr>Guttate Psoriasis </vt:lpstr>
      <vt:lpstr>Guttate Psoriasis </vt:lpstr>
      <vt:lpstr>Guttate Psoriasis</vt:lpstr>
      <vt:lpstr>Guttate Psoriasis</vt:lpstr>
      <vt:lpstr>Guttate Psoriasis </vt:lpstr>
      <vt:lpstr>PowerPoint Presentation</vt:lpstr>
      <vt:lpstr>Drug Eruptions </vt:lpstr>
      <vt:lpstr>Generalized Exanthematous Eruption</vt:lpstr>
      <vt:lpstr>Generalized Exanthematous Eruption</vt:lpstr>
      <vt:lpstr>Generalized Exanthematous Eruption</vt:lpstr>
      <vt:lpstr>Generalized Exanthematous Eruption</vt:lpstr>
      <vt:lpstr>Generalized Exanthematous Eruption</vt:lpstr>
      <vt:lpstr>PowerPoint Presentation</vt:lpstr>
      <vt:lpstr>Adult Female Acne</vt:lpstr>
      <vt:lpstr>Adult Female Acne</vt:lpstr>
      <vt:lpstr>Adult Female Acne</vt:lpstr>
      <vt:lpstr>Adult Female Acne</vt:lpstr>
      <vt:lpstr>Adult Female Acne</vt:lpstr>
      <vt:lpstr>Adult Female Acne</vt:lpstr>
      <vt:lpstr>Thank You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Practice Office Practical Dermatology</dc:title>
  <dc:creator>OWNER</dc:creator>
  <cp:lastModifiedBy>Kris Beavers</cp:lastModifiedBy>
  <cp:revision>24</cp:revision>
  <dcterms:created xsi:type="dcterms:W3CDTF">2013-11-02T05:53:58Z</dcterms:created>
  <dcterms:modified xsi:type="dcterms:W3CDTF">2019-05-18T20:03:48Z</dcterms:modified>
</cp:coreProperties>
</file>